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33" r:id="rId2"/>
    <p:sldId id="334" r:id="rId3"/>
    <p:sldId id="335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DD4"/>
    <a:srgbClr val="DFD1AD"/>
    <a:srgbClr val="CCCCFF"/>
    <a:srgbClr val="EEEEEE"/>
    <a:srgbClr val="F3F3F3"/>
    <a:srgbClr val="E6E6E6"/>
    <a:srgbClr val="4721BA"/>
    <a:srgbClr val="82804F"/>
    <a:srgbClr val="A19E6E"/>
    <a:srgbClr val="F3C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87816" autoAdjust="0"/>
  </p:normalViewPr>
  <p:slideViewPr>
    <p:cSldViewPr>
      <p:cViewPr varScale="1">
        <p:scale>
          <a:sx n="112" d="100"/>
          <a:sy n="112" d="100"/>
        </p:scale>
        <p:origin x="5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 alt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de-DE" altLang="de-DE"/>
              <a:t>Titel der Präsentation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17331F9-C601-442B-968D-42D5F9E8AC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5209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de-DE" altLang="de-DE"/>
              <a:t>Titel der Präsentation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7F27379-ED38-430E-8E8C-9DE8F8CD04C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35546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8" name="Rectangle 162"/>
          <p:cNvSpPr>
            <a:spLocks noGrp="1" noChangeArrowheads="1"/>
          </p:cNvSpPr>
          <p:nvPr>
            <p:ph type="ctrTitle"/>
          </p:nvPr>
        </p:nvSpPr>
        <p:spPr>
          <a:xfrm>
            <a:off x="719138" y="1619250"/>
            <a:ext cx="7737475" cy="2698750"/>
          </a:xfrm>
          <a:extLst>
            <a:ext uri="{909E8E84-426E-40DD-AFC4-6F175D3DCCD1}">
              <a14:hiddenFill xmlns:a14="http://schemas.microsoft.com/office/drawing/2010/main">
                <a:solidFill>
                  <a:srgbClr val="E5001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0000"/>
              </a:lnSpc>
              <a:spcBef>
                <a:spcPct val="20000"/>
              </a:spcBef>
              <a:defRPr sz="3200"/>
            </a:lvl1pPr>
          </a:lstStyle>
          <a:p>
            <a:pPr lvl="0"/>
            <a:r>
              <a:rPr lang="de-DE" altLang="de-DE" noProof="0" dirty="0" smtClean="0"/>
              <a:t>Titelmasterformat durch Klicken bearbeiten</a:t>
            </a:r>
          </a:p>
        </p:txBody>
      </p:sp>
      <p:pic>
        <p:nvPicPr>
          <p:cNvPr id="4264" name="Picture 1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719138"/>
            <a:ext cx="17097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69" name="Rectangle 173"/>
          <p:cNvSpPr>
            <a:spLocks noGrp="1" noChangeArrowheads="1"/>
          </p:cNvSpPr>
          <p:nvPr/>
        </p:nvSpPr>
        <p:spPr bwMode="auto">
          <a:xfrm>
            <a:off x="719138" y="3957638"/>
            <a:ext cx="77009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47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 altLang="de-DE" sz="1800" b="0">
              <a:latin typeface="Arial" charset="0"/>
            </a:endParaRPr>
          </a:p>
        </p:txBody>
      </p:sp>
      <p:sp>
        <p:nvSpPr>
          <p:cNvPr id="4270" name="Rectangle 17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678363"/>
            <a:ext cx="6118225" cy="9001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0"/>
          <a:lstStyle>
            <a:lvl1pPr>
              <a:buFontTx/>
              <a:buNone/>
              <a:tabLst>
                <a:tab pos="4949825" algn="l"/>
              </a:tabLst>
              <a:defRPr sz="1800" b="1"/>
            </a:lvl1pPr>
          </a:lstStyle>
          <a:p>
            <a:pPr lvl="0"/>
            <a:r>
              <a:rPr lang="de-DE" altLang="de-DE" noProof="0" smtClean="0">
                <a:sym typeface="Symbol" pitchFamily="18" charset="2"/>
              </a:rPr>
              <a:t>Formatvorlage des Untertitelmasters durch Klicken bearbeiten</a:t>
            </a:r>
            <a:endParaRPr lang="en-US" altLang="de-DE" noProof="0" smtClean="0">
              <a:sym typeface="Symbol" pitchFamily="18" charset="2"/>
            </a:endParaRPr>
          </a:p>
        </p:txBody>
      </p:sp>
      <p:sp>
        <p:nvSpPr>
          <p:cNvPr id="4272" name="Text Box 176"/>
          <p:cNvSpPr txBox="1">
            <a:spLocks noChangeArrowheads="1"/>
          </p:cNvSpPr>
          <p:nvPr/>
        </p:nvSpPr>
        <p:spPr bwMode="auto">
          <a:xfrm>
            <a:off x="719138" y="682625"/>
            <a:ext cx="552926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47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3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DRK-Landesverband Westfalen-Lippe</a:t>
            </a:r>
            <a:r>
              <a:rPr lang="de-DE" altLang="de-DE" sz="13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e.V.</a:t>
            </a:r>
            <a:r>
              <a:rPr lang="de-DE" altLang="de-DE" sz="13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3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Claudia</a:t>
            </a:r>
            <a:r>
              <a:rPr lang="de-DE" altLang="de-DE" sz="13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Zebandt</a:t>
            </a:r>
            <a:r>
              <a:rPr lang="de-DE" altLang="de-DE" sz="13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3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Stabstelle Öffentlichkeitsarbeit</a:t>
            </a:r>
            <a:br>
              <a:rPr lang="de-DE" altLang="de-DE" sz="13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de-DE" altLang="de-DE" sz="1300" b="0" dirty="0">
              <a:latin typeface="Arial" charset="0"/>
            </a:endParaRPr>
          </a:p>
        </p:txBody>
      </p:sp>
      <p:sp>
        <p:nvSpPr>
          <p:cNvPr id="4279" name="Rectangle 183"/>
          <p:cNvSpPr>
            <a:spLocks noChangeArrowheads="1"/>
          </p:cNvSpPr>
          <p:nvPr/>
        </p:nvSpPr>
        <p:spPr bwMode="auto">
          <a:xfrm>
            <a:off x="719138" y="6207125"/>
            <a:ext cx="7737475" cy="95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de-DE"/>
          </a:p>
        </p:txBody>
      </p:sp>
      <p:sp>
        <p:nvSpPr>
          <p:cNvPr id="4280" name="Rectangle 184"/>
          <p:cNvSpPr>
            <a:spLocks noChangeArrowheads="1"/>
          </p:cNvSpPr>
          <p:nvPr/>
        </p:nvSpPr>
        <p:spPr bwMode="auto">
          <a:xfrm>
            <a:off x="719138" y="1438275"/>
            <a:ext cx="7737475" cy="95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39850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23038" y="719138"/>
            <a:ext cx="1933575" cy="5308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719138"/>
            <a:ext cx="5651500" cy="5308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30024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0"/>
          <p:cNvSpPr>
            <a:spLocks noChangeArrowheads="1"/>
          </p:cNvSpPr>
          <p:nvPr/>
        </p:nvSpPr>
        <p:spPr bwMode="auto">
          <a:xfrm>
            <a:off x="692150" y="1057275"/>
            <a:ext cx="7737475" cy="95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2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Dienstleistungs- und Database-Marketing (</a:t>
            </a:r>
            <a:r>
              <a:rPr lang="de-DE" altLang="de-DE" dirty="0" err="1" smtClean="0"/>
              <a:t>DDM</a:t>
            </a:r>
            <a:r>
              <a:rPr lang="de-DE" altLang="de-DE" dirty="0" smtClean="0"/>
              <a:t>)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2855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93660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619250"/>
            <a:ext cx="3792537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1619250"/>
            <a:ext cx="379253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9157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17489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00672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82381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83371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426172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Rectangle 143"/>
          <p:cNvSpPr>
            <a:spLocks noChangeArrowheads="1"/>
          </p:cNvSpPr>
          <p:nvPr/>
        </p:nvSpPr>
        <p:spPr bwMode="auto">
          <a:xfrm>
            <a:off x="5757862" y="6334125"/>
            <a:ext cx="176646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7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DRK-Service GmbH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7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HJ. Ungeheuer</a:t>
            </a:r>
            <a:br>
              <a:rPr lang="de-DE" altLang="de-DE" sz="7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de-DE" altLang="de-DE" sz="7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Dienstleistungs- und Database-Marketing</a:t>
            </a:r>
            <a:endParaRPr lang="de-DE" altLang="de-DE" sz="700" b="0" dirty="0">
              <a:latin typeface="Arial" charset="0"/>
            </a:endParaRP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19138"/>
            <a:ext cx="77374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Mastertitelformat bearbeiten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19250"/>
            <a:ext cx="7737475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 smtClean="0">
                <a:sym typeface="Symbol" pitchFamily="18" charset="2"/>
              </a:rPr>
              <a:t>Mastertextformat</a:t>
            </a:r>
            <a:r>
              <a:rPr lang="en-US" altLang="de-DE" dirty="0" smtClean="0">
                <a:sym typeface="Symbol" pitchFamily="18" charset="2"/>
              </a:rPr>
              <a:t> </a:t>
            </a:r>
            <a:r>
              <a:rPr lang="en-US" altLang="de-DE" dirty="0" err="1" smtClean="0">
                <a:sym typeface="Symbol" pitchFamily="18" charset="2"/>
              </a:rPr>
              <a:t>bearbeiten</a:t>
            </a:r>
            <a:endParaRPr lang="en-US" altLang="de-DE" dirty="0" smtClean="0">
              <a:sym typeface="Symbol" pitchFamily="18" charset="2"/>
            </a:endParaRPr>
          </a:p>
          <a:p>
            <a:pPr lvl="1"/>
            <a:r>
              <a:rPr lang="en-US" altLang="de-DE" dirty="0" err="1" smtClean="0">
                <a:sym typeface="Symbol" pitchFamily="18" charset="2"/>
              </a:rPr>
              <a:t>Zweite</a:t>
            </a:r>
            <a:r>
              <a:rPr lang="en-US" altLang="de-DE" dirty="0" smtClean="0">
                <a:sym typeface="Symbol" pitchFamily="18" charset="2"/>
              </a:rPr>
              <a:t> </a:t>
            </a:r>
            <a:r>
              <a:rPr lang="en-US" altLang="de-DE" dirty="0" err="1" smtClean="0">
                <a:sym typeface="Symbol" pitchFamily="18" charset="2"/>
              </a:rPr>
              <a:t>Ebene</a:t>
            </a:r>
            <a:endParaRPr lang="en-US" altLang="de-DE" dirty="0" smtClean="0">
              <a:sym typeface="Symbol" pitchFamily="18" charset="2"/>
            </a:endParaRPr>
          </a:p>
          <a:p>
            <a:pPr lvl="2"/>
            <a:r>
              <a:rPr lang="en-US" altLang="de-DE" dirty="0" err="1" smtClean="0">
                <a:sym typeface="Symbol" pitchFamily="18" charset="2"/>
              </a:rPr>
              <a:t>Dritte</a:t>
            </a:r>
            <a:r>
              <a:rPr lang="en-US" altLang="de-DE" dirty="0" smtClean="0">
                <a:sym typeface="Symbol" pitchFamily="18" charset="2"/>
              </a:rPr>
              <a:t> </a:t>
            </a:r>
            <a:r>
              <a:rPr lang="en-US" altLang="de-DE" dirty="0" err="1" smtClean="0">
                <a:sym typeface="Symbol" pitchFamily="18" charset="2"/>
              </a:rPr>
              <a:t>Ebene</a:t>
            </a:r>
            <a:endParaRPr lang="en-US" altLang="de-DE" dirty="0" smtClean="0">
              <a:sym typeface="Symbol" pitchFamily="18" charset="2"/>
            </a:endParaRPr>
          </a:p>
          <a:p>
            <a:pPr lvl="3"/>
            <a:r>
              <a:rPr lang="en-US" altLang="de-DE" dirty="0" err="1" smtClean="0">
                <a:sym typeface="Symbol" pitchFamily="18" charset="2"/>
              </a:rPr>
              <a:t>Vierte</a:t>
            </a:r>
            <a:r>
              <a:rPr lang="en-US" altLang="de-DE" dirty="0" smtClean="0">
                <a:sym typeface="Symbol" pitchFamily="18" charset="2"/>
              </a:rPr>
              <a:t> </a:t>
            </a:r>
            <a:r>
              <a:rPr lang="en-US" altLang="de-DE" dirty="0" err="1" smtClean="0">
                <a:sym typeface="Symbol" pitchFamily="18" charset="2"/>
              </a:rPr>
              <a:t>Ebene</a:t>
            </a:r>
            <a:endParaRPr lang="en-US" altLang="de-DE" dirty="0" smtClean="0">
              <a:sym typeface="Symbol" pitchFamily="18" charset="2"/>
            </a:endParaRPr>
          </a:p>
          <a:p>
            <a:pPr lvl="4"/>
            <a:r>
              <a:rPr lang="en-US" altLang="de-DE" dirty="0" err="1" smtClean="0">
                <a:sym typeface="Symbol" pitchFamily="18" charset="2"/>
              </a:rPr>
              <a:t>Fünfte</a:t>
            </a:r>
            <a:r>
              <a:rPr lang="en-US" altLang="de-DE" dirty="0" smtClean="0">
                <a:sym typeface="Symbol" pitchFamily="18" charset="2"/>
              </a:rPr>
              <a:t> </a:t>
            </a:r>
            <a:r>
              <a:rPr lang="en-US" altLang="de-DE" dirty="0" err="1" smtClean="0">
                <a:sym typeface="Symbol" pitchFamily="18" charset="2"/>
              </a:rPr>
              <a:t>Ebene</a:t>
            </a:r>
            <a:endParaRPr lang="en-US" altLang="de-DE" dirty="0" smtClean="0">
              <a:sym typeface="Symbol" pitchFamily="18" charset="2"/>
            </a:endParaRPr>
          </a:p>
        </p:txBody>
      </p:sp>
      <p:sp>
        <p:nvSpPr>
          <p:cNvPr id="1159" name="Rectangle 1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369050"/>
            <a:ext cx="4678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latin typeface="+mn-lt"/>
              </a:defRPr>
            </a:lvl1pPr>
          </a:lstStyle>
          <a:p>
            <a:r>
              <a:rPr lang="de-DE" altLang="de-DE"/>
              <a:t>Titel der Präsentation</a:t>
            </a:r>
          </a:p>
        </p:txBody>
      </p:sp>
      <p:pic>
        <p:nvPicPr>
          <p:cNvPr id="1163" name="Picture 13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6386513"/>
            <a:ext cx="900112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0" name="Text Box 146"/>
          <p:cNvSpPr txBox="1">
            <a:spLocks noChangeArrowheads="1"/>
          </p:cNvSpPr>
          <p:nvPr/>
        </p:nvSpPr>
        <p:spPr bwMode="auto">
          <a:xfrm>
            <a:off x="719138" y="6584950"/>
            <a:ext cx="609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47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700" b="0">
                <a:latin typeface="Arial" charset="0"/>
              </a:rPr>
              <a:t>Folie </a:t>
            </a:r>
            <a:fld id="{144A0227-B211-434B-80F1-C25B6B21CBC8}" type="slidenum">
              <a:rPr lang="de-DE" altLang="de-DE" sz="700" b="0">
                <a:latin typeface="Arial" charset="0"/>
              </a:rPr>
              <a:pPr>
                <a:spcBef>
                  <a:spcPct val="50000"/>
                </a:spcBef>
              </a:pPr>
              <a:t>‹Nr.›</a:t>
            </a:fld>
            <a:endParaRPr lang="de-DE" altLang="de-DE" sz="700" b="0">
              <a:latin typeface="Arial" charset="0"/>
            </a:endParaRPr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auto">
          <a:xfrm>
            <a:off x="719138" y="6207125"/>
            <a:ext cx="7737475" cy="95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de-DE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auto">
          <a:xfrm>
            <a:off x="719138" y="1438275"/>
            <a:ext cx="7737475" cy="95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40000"/>
        </a:spcBef>
        <a:spcAft>
          <a:spcPct val="0"/>
        </a:spcAft>
        <a:buFont typeface="Symbol" pitchFamily="18" charset="2"/>
        <a:defRPr sz="2000">
          <a:solidFill>
            <a:schemeClr val="tx1"/>
          </a:solidFill>
          <a:latin typeface="+mn-lt"/>
          <a:ea typeface="+mn-ea"/>
          <a:cs typeface="+mn-cs"/>
          <a:sym typeface="Symbol" pitchFamily="18" charset="2"/>
        </a:defRPr>
      </a:lvl1pPr>
      <a:lvl2pPr marL="571500" indent="-190500" algn="l" rtl="0" eaLnBrk="1" fontAlgn="base" hangingPunct="1">
        <a:spcBef>
          <a:spcPct val="4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sym typeface="Symbol" pitchFamily="18" charset="2"/>
        </a:defRPr>
      </a:lvl2pPr>
      <a:lvl3pPr marL="952500" indent="-19050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Times"/>
        <a:buChar char="•"/>
        <a:defRPr sz="2000">
          <a:solidFill>
            <a:schemeClr val="tx1"/>
          </a:solidFill>
          <a:latin typeface="+mn-lt"/>
          <a:sym typeface="Symbol" pitchFamily="18" charset="2"/>
        </a:defRPr>
      </a:lvl3pPr>
      <a:lvl4pPr marL="1333500" indent="-190500" algn="l" rtl="0" eaLnBrk="1" fontAlgn="base" hangingPunct="1">
        <a:spcBef>
          <a:spcPct val="40000"/>
        </a:spcBef>
        <a:spcAft>
          <a:spcPct val="0"/>
        </a:spcAft>
        <a:buClr>
          <a:srgbClr val="B2B2B2"/>
        </a:buClr>
        <a:buFont typeface="Times"/>
        <a:buChar char="•"/>
        <a:defRPr sz="2000">
          <a:solidFill>
            <a:schemeClr val="tx1"/>
          </a:solidFill>
          <a:latin typeface="+mn-lt"/>
          <a:sym typeface="Symbol" pitchFamily="18" charset="2"/>
        </a:defRPr>
      </a:lvl4pPr>
      <a:lvl5pPr marL="1714500" indent="-19050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Times"/>
        <a:buChar char="–"/>
        <a:defRPr sz="2000">
          <a:solidFill>
            <a:schemeClr val="tx1"/>
          </a:solidFill>
          <a:latin typeface="+mn-lt"/>
          <a:sym typeface="Symbol" pitchFamily="18" charset="2"/>
        </a:defRPr>
      </a:lvl5pPr>
      <a:lvl6pPr marL="2171700" indent="-19050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Times"/>
        <a:buChar char="–"/>
        <a:defRPr sz="2000">
          <a:solidFill>
            <a:schemeClr val="tx1"/>
          </a:solidFill>
          <a:latin typeface="+mn-lt"/>
          <a:sym typeface="Symbol" pitchFamily="18" charset="2"/>
        </a:defRPr>
      </a:lvl6pPr>
      <a:lvl7pPr marL="2628900" indent="-19050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Times"/>
        <a:buChar char="–"/>
        <a:defRPr sz="2000">
          <a:solidFill>
            <a:schemeClr val="tx1"/>
          </a:solidFill>
          <a:latin typeface="+mn-lt"/>
          <a:sym typeface="Symbol" pitchFamily="18" charset="2"/>
        </a:defRPr>
      </a:lvl7pPr>
      <a:lvl8pPr marL="3086100" indent="-19050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Times"/>
        <a:buChar char="–"/>
        <a:defRPr sz="2000">
          <a:solidFill>
            <a:schemeClr val="tx1"/>
          </a:solidFill>
          <a:latin typeface="+mn-lt"/>
          <a:sym typeface="Symbol" pitchFamily="18" charset="2"/>
        </a:defRPr>
      </a:lvl8pPr>
      <a:lvl9pPr marL="3543300" indent="-19050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Times"/>
        <a:buChar char="–"/>
        <a:defRPr sz="2000">
          <a:solidFill>
            <a:schemeClr val="tx1"/>
          </a:solidFill>
          <a:latin typeface="+mn-lt"/>
          <a:sym typeface="Symbol" pitchFamily="18" charset="2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DRK-Marketingverbund über die DLDB</a:t>
            </a:r>
            <a:endParaRPr lang="de-DE" dirty="0"/>
          </a:p>
        </p:txBody>
      </p:sp>
      <p:sp>
        <p:nvSpPr>
          <p:cNvPr id="13" name="Richtungspfeil 12"/>
          <p:cNvSpPr/>
          <p:nvPr/>
        </p:nvSpPr>
        <p:spPr bwMode="auto">
          <a:xfrm>
            <a:off x="2267744" y="1628800"/>
            <a:ext cx="504056" cy="216024"/>
          </a:xfrm>
          <a:prstGeom prst="homePlat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Richtungspfeil 16"/>
          <p:cNvSpPr/>
          <p:nvPr/>
        </p:nvSpPr>
        <p:spPr bwMode="auto">
          <a:xfrm rot="10800000">
            <a:off x="2699792" y="4002400"/>
            <a:ext cx="504056" cy="216024"/>
          </a:xfrm>
          <a:prstGeom prst="homePlat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" name="Gruppieren 38"/>
          <p:cNvGrpSpPr/>
          <p:nvPr/>
        </p:nvGrpSpPr>
        <p:grpSpPr>
          <a:xfrm>
            <a:off x="611560" y="4005064"/>
            <a:ext cx="2016224" cy="1772825"/>
            <a:chOff x="611560" y="4005064"/>
            <a:chExt cx="2016224" cy="1772825"/>
          </a:xfrm>
        </p:grpSpPr>
        <p:sp>
          <p:nvSpPr>
            <p:cNvPr id="10" name="Inhaltsplatzhalter 4"/>
            <p:cNvSpPr txBox="1">
              <a:spLocks/>
            </p:cNvSpPr>
            <p:nvPr/>
          </p:nvSpPr>
          <p:spPr bwMode="auto">
            <a:xfrm>
              <a:off x="611560" y="4223617"/>
              <a:ext cx="1989834" cy="1554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FAA26D3D-D897-4be2-8F04-BA451C77F1D7}"/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40000"/>
                </a:spcBef>
                <a:spcAft>
                  <a:spcPct val="0"/>
                </a:spcAft>
                <a:buFont typeface="Symbol" pitchFamily="18" charset="2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0"/>
                  <a:sym typeface="Symbol" pitchFamily="18" charset="2"/>
                </a:defRPr>
              </a:lvl1pPr>
              <a:lvl2pPr marL="571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2pPr>
              <a:lvl3pPr marL="952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3pPr>
              <a:lvl4pPr marL="1333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B2B2B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4pPr>
              <a:lvl5pPr marL="1714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5pPr>
              <a:lvl6pPr marL="21717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6pPr>
              <a:lvl7pPr marL="26289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7pPr>
              <a:lvl8pPr marL="30861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8pPr>
              <a:lvl9pPr marL="35433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9pPr>
            </a:lstStyle>
            <a:p>
              <a:endParaRPr lang="de-DE" sz="800" b="1" kern="0" dirty="0" smtClean="0"/>
            </a:p>
            <a:p>
              <a:pPr marL="136525" indent="-136525">
                <a:spcBef>
                  <a:spcPts val="0"/>
                </a:spcBef>
              </a:pPr>
              <a:r>
                <a:rPr lang="de-DE" sz="1000" kern="0" dirty="0" smtClean="0">
                  <a:sym typeface="Wingdings" panose="05000000000000000000" pitchFamily="2" charset="2"/>
                </a:rPr>
                <a:t>  1</a:t>
              </a:r>
              <a:r>
                <a:rPr lang="de-DE" sz="1000" b="1" kern="0" dirty="0" smtClean="0">
                  <a:sym typeface="Wingdings" panose="05000000000000000000" pitchFamily="2" charset="2"/>
                </a:rPr>
                <a:t>. Interessen</a:t>
              </a:r>
              <a:r>
                <a:rPr lang="de-DE" sz="1000" kern="0" dirty="0" smtClean="0">
                  <a:sym typeface="Wingdings" panose="05000000000000000000" pitchFamily="2" charset="2"/>
                </a:rPr>
                <a:t>t erhält Lösung</a:t>
              </a:r>
            </a:p>
            <a:p>
              <a:pPr marL="182563" indent="-182563">
                <a:spcBef>
                  <a:spcPts val="0"/>
                </a:spcBef>
              </a:pPr>
              <a:r>
                <a:rPr lang="de-DE" sz="1000" kern="0" dirty="0" smtClean="0">
                  <a:sym typeface="Wingdings" panose="05000000000000000000" pitchFamily="2" charset="2"/>
                </a:rPr>
                <a:t>  2. </a:t>
              </a:r>
              <a:r>
                <a:rPr lang="de-DE" sz="1000" b="1" kern="0" dirty="0" smtClean="0">
                  <a:sym typeface="Wingdings" panose="05000000000000000000" pitchFamily="2" charset="2"/>
                </a:rPr>
                <a:t>Kreisverband</a:t>
              </a:r>
              <a:r>
                <a:rPr lang="de-DE" sz="1000" kern="0" dirty="0" smtClean="0">
                  <a:sym typeface="Wingdings" panose="05000000000000000000" pitchFamily="2" charset="2"/>
                </a:rPr>
                <a:t> gewinnt</a:t>
              </a:r>
            </a:p>
            <a:p>
              <a:pPr marL="411163" lvl="1" indent="-182563">
                <a:spcBef>
                  <a:spcPts val="0"/>
                </a:spcBef>
              </a:pPr>
              <a:r>
                <a:rPr lang="de-DE" sz="1000" kern="0" dirty="0" smtClean="0">
                  <a:sym typeface="Wingdings" panose="05000000000000000000" pitchFamily="2" charset="2"/>
                </a:rPr>
                <a:t>Kunden,</a:t>
              </a:r>
            </a:p>
            <a:p>
              <a:pPr marL="411163" lvl="1" indent="-182563">
                <a:spcBef>
                  <a:spcPts val="0"/>
                </a:spcBef>
              </a:pPr>
              <a:r>
                <a:rPr lang="de-DE" sz="1000" kern="0" dirty="0" smtClean="0">
                  <a:sym typeface="Wingdings" panose="05000000000000000000" pitchFamily="2" charset="2"/>
                </a:rPr>
                <a:t>Teilnehmer,</a:t>
              </a:r>
            </a:p>
            <a:p>
              <a:pPr marL="411163" lvl="1" indent="-182563">
                <a:spcBef>
                  <a:spcPts val="0"/>
                </a:spcBef>
              </a:pPr>
              <a:r>
                <a:rPr lang="de-DE" sz="1000" kern="0" dirty="0" smtClean="0">
                  <a:sym typeface="Wingdings" panose="05000000000000000000" pitchFamily="2" charset="2"/>
                </a:rPr>
                <a:t>Spender, </a:t>
              </a:r>
            </a:p>
            <a:p>
              <a:pPr marL="411163" lvl="1" indent="-182563">
                <a:spcBef>
                  <a:spcPts val="0"/>
                </a:spcBef>
              </a:pPr>
              <a:r>
                <a:rPr lang="de-DE" sz="1000" kern="0" dirty="0" smtClean="0">
                  <a:sym typeface="Wingdings" panose="05000000000000000000" pitchFamily="2" charset="2"/>
                </a:rPr>
                <a:t>Helfer,</a:t>
              </a:r>
            </a:p>
            <a:p>
              <a:pPr marL="411163" lvl="1" indent="-182563">
                <a:spcBef>
                  <a:spcPts val="0"/>
                </a:spcBef>
              </a:pPr>
              <a:r>
                <a:rPr lang="de-DE" sz="1000" kern="0" dirty="0" smtClean="0">
                  <a:sym typeface="Wingdings" panose="05000000000000000000" pitchFamily="2" charset="2"/>
                </a:rPr>
                <a:t>Mitglied </a:t>
              </a:r>
            </a:p>
            <a:p>
              <a:pPr marL="228600" indent="-228600">
                <a:spcBef>
                  <a:spcPts val="0"/>
                </a:spcBef>
              </a:pPr>
              <a:r>
                <a:rPr lang="de-DE" sz="1000" kern="0" dirty="0" smtClean="0">
                  <a:sym typeface="Wingdings" panose="05000000000000000000" pitchFamily="2" charset="2"/>
                </a:rPr>
                <a:t>   3. Umsatzsteigerung</a:t>
              </a:r>
            </a:p>
            <a:p>
              <a:pPr marL="228600" indent="-228600">
                <a:spcBef>
                  <a:spcPts val="0"/>
                </a:spcBef>
              </a:pPr>
              <a:r>
                <a:rPr lang="de-DE" sz="1000" kern="0" dirty="0" smtClean="0">
                  <a:sym typeface="Wingdings" panose="05000000000000000000" pitchFamily="2" charset="2"/>
                </a:rPr>
                <a:t>   4. bessere Auslastung</a:t>
              </a:r>
              <a:endParaRPr lang="de-DE" sz="1000" kern="0" dirty="0">
                <a:sym typeface="Wingdings" panose="05000000000000000000" pitchFamily="2" charset="2"/>
              </a:endParaRPr>
            </a:p>
          </p:txBody>
        </p:sp>
        <p:sp>
          <p:nvSpPr>
            <p:cNvPr id="19" name="Inhaltsplatzhalter 4"/>
            <p:cNvSpPr txBox="1">
              <a:spLocks/>
            </p:cNvSpPr>
            <p:nvPr/>
          </p:nvSpPr>
          <p:spPr bwMode="auto">
            <a:xfrm>
              <a:off x="611560" y="4005064"/>
              <a:ext cx="2016224" cy="2697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FAA26D3D-D897-4be2-8F04-BA451C77F1D7}"/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40000"/>
                </a:spcBef>
                <a:spcAft>
                  <a:spcPct val="0"/>
                </a:spcAft>
                <a:buFont typeface="Symbol" pitchFamily="18" charset="2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0"/>
                  <a:sym typeface="Symbol" pitchFamily="18" charset="2"/>
                </a:defRPr>
              </a:lvl1pPr>
              <a:lvl2pPr marL="571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2pPr>
              <a:lvl3pPr marL="952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3pPr>
              <a:lvl4pPr marL="1333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B2B2B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4pPr>
              <a:lvl5pPr marL="1714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5pPr>
              <a:lvl6pPr marL="21717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6pPr>
              <a:lvl7pPr marL="26289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7pPr>
              <a:lvl8pPr marL="30861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8pPr>
              <a:lvl9pPr marL="35433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9pPr>
            </a:lstStyle>
            <a:p>
              <a:endParaRPr lang="de-DE" sz="1050" b="1" kern="0" dirty="0" smtClean="0"/>
            </a:p>
            <a:p>
              <a:endParaRPr lang="de-DE" sz="1050" b="1" kern="0" dirty="0"/>
            </a:p>
            <a:p>
              <a:r>
                <a:rPr lang="de-DE" sz="1050" b="1" kern="0" dirty="0" smtClean="0"/>
                <a:t>  Erfolg</a:t>
              </a:r>
              <a:endParaRPr lang="de-DE" sz="1000" kern="0" dirty="0" smtClean="0">
                <a:sym typeface="Wingdings" panose="05000000000000000000" pitchFamily="2" charset="2"/>
              </a:endParaRPr>
            </a:p>
            <a:p>
              <a:r>
                <a:rPr lang="de-DE" sz="1800" b="1" kern="0" dirty="0" smtClean="0"/>
                <a:t> </a:t>
              </a:r>
              <a:endParaRPr lang="de-DE" sz="1800" b="1" kern="0" dirty="0"/>
            </a:p>
          </p:txBody>
        </p:sp>
      </p:grpSp>
      <p:grpSp>
        <p:nvGrpSpPr>
          <p:cNvPr id="4" name="Gruppieren 31"/>
          <p:cNvGrpSpPr/>
          <p:nvPr/>
        </p:nvGrpSpPr>
        <p:grpSpPr>
          <a:xfrm>
            <a:off x="755576" y="1556792"/>
            <a:ext cx="1440160" cy="1440160"/>
            <a:chOff x="755576" y="1556792"/>
            <a:chExt cx="1440160" cy="1440160"/>
          </a:xfrm>
        </p:grpSpPr>
        <p:sp>
          <p:nvSpPr>
            <p:cNvPr id="6" name="Inhaltsplatzhalter 4"/>
            <p:cNvSpPr txBox="1">
              <a:spLocks/>
            </p:cNvSpPr>
            <p:nvPr/>
          </p:nvSpPr>
          <p:spPr bwMode="auto">
            <a:xfrm>
              <a:off x="755576" y="1556792"/>
              <a:ext cx="1440160" cy="3600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FAA26D3D-D897-4be2-8F04-BA451C77F1D7}"/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40000"/>
                </a:spcBef>
                <a:spcAft>
                  <a:spcPct val="0"/>
                </a:spcAft>
                <a:buFont typeface="Symbol" pitchFamily="18" charset="2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0"/>
                  <a:sym typeface="Symbol" pitchFamily="18" charset="2"/>
                </a:defRPr>
              </a:lvl1pPr>
              <a:lvl2pPr marL="571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2pPr>
              <a:lvl3pPr marL="952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3pPr>
              <a:lvl4pPr marL="1333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B2B2B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4pPr>
              <a:lvl5pPr marL="1714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5pPr>
              <a:lvl6pPr marL="21717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6pPr>
              <a:lvl7pPr marL="26289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7pPr>
              <a:lvl8pPr marL="30861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8pPr>
              <a:lvl9pPr marL="35433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9pPr>
            </a:lstStyle>
            <a:p>
              <a:endParaRPr lang="de-DE" sz="1050" b="1" kern="0" dirty="0" smtClean="0"/>
            </a:p>
            <a:p>
              <a:endParaRPr lang="de-DE" sz="1050" b="1" kern="0" dirty="0"/>
            </a:p>
            <a:p>
              <a:r>
                <a:rPr lang="de-DE" sz="1050" b="1" kern="0" dirty="0" smtClean="0"/>
                <a:t>  Interessent sucht…</a:t>
              </a:r>
              <a:endParaRPr lang="de-DE" sz="1000" kern="0" dirty="0" smtClean="0">
                <a:sym typeface="Wingdings" panose="05000000000000000000" pitchFamily="2" charset="2"/>
              </a:endParaRPr>
            </a:p>
            <a:p>
              <a:r>
                <a:rPr lang="de-DE" sz="1800" b="1" kern="0" dirty="0" smtClean="0"/>
                <a:t> </a:t>
              </a:r>
              <a:endParaRPr lang="de-DE" sz="1800" b="1" kern="0" dirty="0"/>
            </a:p>
          </p:txBody>
        </p:sp>
        <p:pic>
          <p:nvPicPr>
            <p:cNvPr id="21" name="Picture 2" descr="X:\18 Präsentationen\2015-10-09 Bilder Vortrag Steuerungsgruppe\2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988840"/>
              <a:ext cx="1382613" cy="100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" name="Gruppieren 36"/>
          <p:cNvGrpSpPr/>
          <p:nvPr/>
        </p:nvGrpSpPr>
        <p:grpSpPr>
          <a:xfrm>
            <a:off x="7020272" y="4005064"/>
            <a:ext cx="1305720" cy="2085569"/>
            <a:chOff x="7020272" y="4005064"/>
            <a:chExt cx="1305720" cy="2085569"/>
          </a:xfrm>
        </p:grpSpPr>
        <p:sp>
          <p:nvSpPr>
            <p:cNvPr id="9" name="Inhaltsplatzhalter 4"/>
            <p:cNvSpPr txBox="1">
              <a:spLocks/>
            </p:cNvSpPr>
            <p:nvPr/>
          </p:nvSpPr>
          <p:spPr bwMode="auto">
            <a:xfrm>
              <a:off x="7020272" y="4005064"/>
              <a:ext cx="1305720" cy="2697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FAA26D3D-D897-4be2-8F04-BA451C77F1D7}"/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40000"/>
                </a:spcBef>
                <a:spcAft>
                  <a:spcPct val="0"/>
                </a:spcAft>
                <a:buFont typeface="Symbol" pitchFamily="18" charset="2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0"/>
                  <a:sym typeface="Symbol" pitchFamily="18" charset="2"/>
                </a:defRPr>
              </a:lvl1pPr>
              <a:lvl2pPr marL="571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2pPr>
              <a:lvl3pPr marL="952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3pPr>
              <a:lvl4pPr marL="1333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B2B2B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4pPr>
              <a:lvl5pPr marL="1714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5pPr>
              <a:lvl6pPr marL="21717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6pPr>
              <a:lvl7pPr marL="26289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7pPr>
              <a:lvl8pPr marL="30861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8pPr>
              <a:lvl9pPr marL="35433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9pPr>
            </a:lstStyle>
            <a:p>
              <a:endParaRPr lang="de-DE" sz="1050" b="1" kern="0" dirty="0" smtClean="0"/>
            </a:p>
            <a:p>
              <a:endParaRPr lang="de-DE" sz="1050" b="1" kern="0" dirty="0"/>
            </a:p>
            <a:p>
              <a:r>
                <a:rPr lang="de-DE" sz="1050" b="1" kern="0" dirty="0" smtClean="0"/>
                <a:t> KV Angebotsseite</a:t>
              </a:r>
              <a:endParaRPr lang="de-DE" sz="1000" kern="0" dirty="0" smtClean="0">
                <a:sym typeface="Wingdings" panose="05000000000000000000" pitchFamily="2" charset="2"/>
              </a:endParaRPr>
            </a:p>
            <a:p>
              <a:r>
                <a:rPr lang="de-DE" sz="1800" b="1" kern="0" dirty="0" smtClean="0"/>
                <a:t> </a:t>
              </a:r>
              <a:endParaRPr lang="de-DE" sz="1800" b="1" kern="0" dirty="0"/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9585"/>
            <a:stretch>
              <a:fillRect/>
            </a:stretch>
          </p:blipFill>
          <p:spPr bwMode="auto">
            <a:xfrm>
              <a:off x="7020272" y="4293096"/>
              <a:ext cx="1296144" cy="17975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" name="Gruppieren 37"/>
          <p:cNvGrpSpPr/>
          <p:nvPr/>
        </p:nvGrpSpPr>
        <p:grpSpPr>
          <a:xfrm>
            <a:off x="3275856" y="3986758"/>
            <a:ext cx="2880320" cy="1818506"/>
            <a:chOff x="3275856" y="3986758"/>
            <a:chExt cx="2880320" cy="18185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83868" t="17766" r="4320" b="57257"/>
            <a:stretch>
              <a:fillRect/>
            </a:stretch>
          </p:blipFill>
          <p:spPr bwMode="auto">
            <a:xfrm>
              <a:off x="4860032" y="4263658"/>
              <a:ext cx="1296144" cy="15416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b="43146"/>
            <a:stretch/>
          </p:blipFill>
          <p:spPr bwMode="auto">
            <a:xfrm>
              <a:off x="3275856" y="4293096"/>
              <a:ext cx="1274656" cy="14875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Inhaltsplatzhalter 4"/>
            <p:cNvSpPr txBox="1">
              <a:spLocks/>
            </p:cNvSpPr>
            <p:nvPr/>
          </p:nvSpPr>
          <p:spPr bwMode="auto">
            <a:xfrm>
              <a:off x="4860032" y="4006208"/>
              <a:ext cx="1296144" cy="2880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FAA26D3D-D897-4be2-8F04-BA451C77F1D7}"/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40000"/>
                </a:spcBef>
                <a:spcAft>
                  <a:spcPct val="0"/>
                </a:spcAft>
                <a:buFont typeface="Symbol" pitchFamily="18" charset="2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0"/>
                  <a:sym typeface="Symbol" pitchFamily="18" charset="2"/>
                </a:defRPr>
              </a:lvl1pPr>
              <a:lvl2pPr marL="571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2pPr>
              <a:lvl3pPr marL="952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3pPr>
              <a:lvl4pPr marL="1333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B2B2B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4pPr>
              <a:lvl5pPr marL="1714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5pPr>
              <a:lvl6pPr marL="21717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6pPr>
              <a:lvl7pPr marL="26289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7pPr>
              <a:lvl8pPr marL="30861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8pPr>
              <a:lvl9pPr marL="35433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9pPr>
            </a:lstStyle>
            <a:p>
              <a:endParaRPr lang="de-DE" sz="1050" b="1" kern="0" dirty="0" smtClean="0"/>
            </a:p>
            <a:p>
              <a:endParaRPr lang="de-DE" sz="1050" b="1" kern="0" dirty="0"/>
            </a:p>
            <a:p>
              <a:r>
                <a:rPr lang="de-DE" sz="1050" b="1" kern="0" dirty="0" smtClean="0"/>
                <a:t>  Ansprechpartner</a:t>
              </a:r>
              <a:endParaRPr lang="de-DE" sz="1000" kern="0" dirty="0" smtClean="0">
                <a:sym typeface="Wingdings" panose="05000000000000000000" pitchFamily="2" charset="2"/>
              </a:endParaRPr>
            </a:p>
            <a:p>
              <a:r>
                <a:rPr lang="de-DE" sz="1800" b="1" kern="0" dirty="0" smtClean="0"/>
                <a:t> </a:t>
              </a:r>
              <a:endParaRPr lang="de-DE" sz="1800" b="1" kern="0" dirty="0"/>
            </a:p>
          </p:txBody>
        </p:sp>
        <p:sp>
          <p:nvSpPr>
            <p:cNvPr id="20" name="Inhaltsplatzhalter 4"/>
            <p:cNvSpPr txBox="1">
              <a:spLocks/>
            </p:cNvSpPr>
            <p:nvPr/>
          </p:nvSpPr>
          <p:spPr bwMode="auto">
            <a:xfrm>
              <a:off x="3995936" y="5445224"/>
              <a:ext cx="1296144" cy="2880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FAA26D3D-D897-4be2-8F04-BA451C77F1D7}"/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40000"/>
                </a:spcBef>
                <a:spcAft>
                  <a:spcPct val="0"/>
                </a:spcAft>
                <a:buFont typeface="Symbol" pitchFamily="18" charset="2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0"/>
                  <a:sym typeface="Symbol" pitchFamily="18" charset="2"/>
                </a:defRPr>
              </a:lvl1pPr>
              <a:lvl2pPr marL="571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2pPr>
              <a:lvl3pPr marL="952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3pPr>
              <a:lvl4pPr marL="1333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B2B2B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4pPr>
              <a:lvl5pPr marL="1714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5pPr>
              <a:lvl6pPr marL="21717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6pPr>
              <a:lvl7pPr marL="26289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7pPr>
              <a:lvl8pPr marL="30861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8pPr>
              <a:lvl9pPr marL="35433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9pPr>
            </a:lstStyle>
            <a:p>
              <a:endParaRPr lang="de-DE" sz="1050" b="1" kern="0" dirty="0" smtClean="0"/>
            </a:p>
            <a:p>
              <a:endParaRPr lang="de-DE" sz="1050" b="1" kern="0" dirty="0"/>
            </a:p>
            <a:p>
              <a:r>
                <a:rPr lang="de-DE" sz="1050" b="1" kern="0" dirty="0" smtClean="0"/>
                <a:t>  Kontaktaufnahme </a:t>
              </a:r>
            </a:p>
            <a:p>
              <a:r>
                <a:rPr lang="de-DE" sz="1800" b="1" kern="0" dirty="0" smtClean="0"/>
                <a:t> </a:t>
              </a:r>
              <a:endParaRPr lang="de-DE" sz="1800" b="1" kern="0" dirty="0"/>
            </a:p>
          </p:txBody>
        </p:sp>
        <p:sp>
          <p:nvSpPr>
            <p:cNvPr id="26" name="Inhaltsplatzhalter 4"/>
            <p:cNvSpPr txBox="1">
              <a:spLocks/>
            </p:cNvSpPr>
            <p:nvPr/>
          </p:nvSpPr>
          <p:spPr bwMode="auto">
            <a:xfrm>
              <a:off x="3275856" y="3986758"/>
              <a:ext cx="1296144" cy="2880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FAA26D3D-D897-4be2-8F04-BA451C77F1D7}"/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40000"/>
                </a:spcBef>
                <a:spcAft>
                  <a:spcPct val="0"/>
                </a:spcAft>
                <a:buFont typeface="Symbol" pitchFamily="18" charset="2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0"/>
                  <a:sym typeface="Symbol" pitchFamily="18" charset="2"/>
                </a:defRPr>
              </a:lvl1pPr>
              <a:lvl2pPr marL="571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2pPr>
              <a:lvl3pPr marL="952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3pPr>
              <a:lvl4pPr marL="1333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B2B2B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4pPr>
              <a:lvl5pPr marL="1714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5pPr>
              <a:lvl6pPr marL="21717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6pPr>
              <a:lvl7pPr marL="26289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7pPr>
              <a:lvl8pPr marL="30861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8pPr>
              <a:lvl9pPr marL="35433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9pPr>
            </a:lstStyle>
            <a:p>
              <a:endParaRPr lang="de-DE" sz="1050" b="1" kern="0" dirty="0" smtClean="0"/>
            </a:p>
            <a:p>
              <a:endParaRPr lang="de-DE" sz="1050" b="1" kern="0" dirty="0"/>
            </a:p>
            <a:p>
              <a:r>
                <a:rPr lang="de-DE" sz="1050" b="1" kern="0" dirty="0" smtClean="0"/>
                <a:t>  Onlineformular </a:t>
              </a:r>
            </a:p>
            <a:p>
              <a:r>
                <a:rPr lang="de-DE" sz="1800" b="1" kern="0" dirty="0" smtClean="0"/>
                <a:t> </a:t>
              </a:r>
              <a:endParaRPr lang="de-DE" sz="1800" b="1" kern="0" dirty="0"/>
            </a:p>
          </p:txBody>
        </p:sp>
      </p:grpSp>
      <p:grpSp>
        <p:nvGrpSpPr>
          <p:cNvPr id="14" name="Gruppieren 33"/>
          <p:cNvGrpSpPr/>
          <p:nvPr/>
        </p:nvGrpSpPr>
        <p:grpSpPr>
          <a:xfrm>
            <a:off x="2812753" y="1556792"/>
            <a:ext cx="1481137" cy="1515408"/>
            <a:chOff x="2812753" y="1556792"/>
            <a:chExt cx="1481137" cy="1515408"/>
          </a:xfrm>
        </p:grpSpPr>
        <p:sp>
          <p:nvSpPr>
            <p:cNvPr id="7" name="Inhaltsplatzhalter 4"/>
            <p:cNvSpPr txBox="1">
              <a:spLocks/>
            </p:cNvSpPr>
            <p:nvPr/>
          </p:nvSpPr>
          <p:spPr bwMode="auto">
            <a:xfrm>
              <a:off x="2843808" y="1556792"/>
              <a:ext cx="1450082" cy="3600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FAA26D3D-D897-4be2-8F04-BA451C77F1D7}"/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40000"/>
                </a:spcBef>
                <a:spcAft>
                  <a:spcPct val="0"/>
                </a:spcAft>
                <a:buFont typeface="Symbol" pitchFamily="18" charset="2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0"/>
                  <a:sym typeface="Symbol" pitchFamily="18" charset="2"/>
                </a:defRPr>
              </a:lvl1pPr>
              <a:lvl2pPr marL="571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2pPr>
              <a:lvl3pPr marL="952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3pPr>
              <a:lvl4pPr marL="1333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B2B2B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4pPr>
              <a:lvl5pPr marL="1714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5pPr>
              <a:lvl6pPr marL="21717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6pPr>
              <a:lvl7pPr marL="26289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7pPr>
              <a:lvl8pPr marL="30861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8pPr>
              <a:lvl9pPr marL="35433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9pPr>
            </a:lstStyle>
            <a:p>
              <a:endParaRPr lang="de-DE" sz="1050" b="1" kern="0" dirty="0" smtClean="0"/>
            </a:p>
            <a:p>
              <a:endParaRPr lang="de-DE" sz="1050" b="1" kern="0" dirty="0"/>
            </a:p>
            <a:p>
              <a:r>
                <a:rPr lang="de-DE" sz="1050" b="1" kern="0" dirty="0" smtClean="0"/>
                <a:t>  Ranking DRK.de</a:t>
              </a:r>
              <a:endParaRPr lang="de-DE" sz="1000" kern="0" dirty="0" smtClean="0">
                <a:sym typeface="Wingdings" panose="05000000000000000000" pitchFamily="2" charset="2"/>
              </a:endParaRPr>
            </a:p>
            <a:p>
              <a:r>
                <a:rPr lang="de-DE" sz="1800" b="1" kern="0" dirty="0" smtClean="0"/>
                <a:t> </a:t>
              </a:r>
              <a:endParaRPr lang="de-DE" sz="1800" b="1" kern="0" dirty="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12753" y="1886337"/>
              <a:ext cx="1469525" cy="1185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" name="Gruppieren 34"/>
          <p:cNvGrpSpPr/>
          <p:nvPr/>
        </p:nvGrpSpPr>
        <p:grpSpPr>
          <a:xfrm>
            <a:off x="5076056" y="1484784"/>
            <a:ext cx="1368152" cy="1800200"/>
            <a:chOff x="5076056" y="1484784"/>
            <a:chExt cx="1368152" cy="1800200"/>
          </a:xfrm>
        </p:grpSpPr>
        <p:sp>
          <p:nvSpPr>
            <p:cNvPr id="8" name="Inhaltsplatzhalter 4"/>
            <p:cNvSpPr txBox="1">
              <a:spLocks/>
            </p:cNvSpPr>
            <p:nvPr/>
          </p:nvSpPr>
          <p:spPr bwMode="auto">
            <a:xfrm>
              <a:off x="5076056" y="1484784"/>
              <a:ext cx="1368152" cy="5040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FAA26D3D-D897-4be2-8F04-BA451C77F1D7}"/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40000"/>
                </a:spcBef>
                <a:spcAft>
                  <a:spcPct val="0"/>
                </a:spcAft>
                <a:buFont typeface="Symbol" pitchFamily="18" charset="2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0"/>
                  <a:sym typeface="Symbol" pitchFamily="18" charset="2"/>
                </a:defRPr>
              </a:lvl1pPr>
              <a:lvl2pPr marL="571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2pPr>
              <a:lvl3pPr marL="952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3pPr>
              <a:lvl4pPr marL="1333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B2B2B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4pPr>
              <a:lvl5pPr marL="1714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5pPr>
              <a:lvl6pPr marL="21717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6pPr>
              <a:lvl7pPr marL="26289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7pPr>
              <a:lvl8pPr marL="30861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8pPr>
              <a:lvl9pPr marL="35433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9pPr>
            </a:lstStyle>
            <a:p>
              <a:r>
                <a:rPr lang="de-DE" sz="1050" kern="0" dirty="0" smtClean="0"/>
                <a:t>     </a:t>
              </a:r>
              <a:r>
                <a:rPr lang="de-DE" sz="1050" b="1" kern="0" dirty="0" smtClean="0"/>
                <a:t>Angebotsseiten </a:t>
              </a:r>
            </a:p>
            <a:p>
              <a:r>
                <a:rPr lang="de-DE" sz="1050" kern="0" dirty="0" smtClean="0"/>
                <a:t>     auf  </a:t>
              </a:r>
              <a:r>
                <a:rPr lang="de-DE" sz="1050" b="1" kern="0" dirty="0" smtClean="0"/>
                <a:t>DRK.de </a:t>
              </a:r>
              <a:endParaRPr lang="de-DE" sz="1800" b="1" kern="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27756" t="13034" r="33657" b="21845"/>
            <a:stretch>
              <a:fillRect/>
            </a:stretch>
          </p:blipFill>
          <p:spPr bwMode="auto">
            <a:xfrm>
              <a:off x="5076056" y="1986176"/>
              <a:ext cx="1368152" cy="12988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9" name="Richtungspfeil 28"/>
          <p:cNvSpPr/>
          <p:nvPr/>
        </p:nvSpPr>
        <p:spPr bwMode="auto">
          <a:xfrm>
            <a:off x="4427984" y="1626136"/>
            <a:ext cx="504056" cy="216024"/>
          </a:xfrm>
          <a:prstGeom prst="homePlat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" name="Richtungspfeil 29"/>
          <p:cNvSpPr/>
          <p:nvPr/>
        </p:nvSpPr>
        <p:spPr bwMode="auto">
          <a:xfrm rot="5400000">
            <a:off x="7524328" y="3501008"/>
            <a:ext cx="504056" cy="216024"/>
          </a:xfrm>
          <a:prstGeom prst="homePlat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1" name="Richtungspfeil 30"/>
          <p:cNvSpPr/>
          <p:nvPr/>
        </p:nvSpPr>
        <p:spPr bwMode="auto">
          <a:xfrm rot="10800000">
            <a:off x="6300192" y="4074408"/>
            <a:ext cx="504056" cy="216024"/>
          </a:xfrm>
          <a:prstGeom prst="homePlat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Richtungspfeil 32"/>
          <p:cNvSpPr/>
          <p:nvPr/>
        </p:nvSpPr>
        <p:spPr bwMode="auto">
          <a:xfrm>
            <a:off x="6516216" y="1628800"/>
            <a:ext cx="504056" cy="216024"/>
          </a:xfrm>
          <a:prstGeom prst="homePlat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6" name="Gruppieren 35"/>
          <p:cNvGrpSpPr/>
          <p:nvPr/>
        </p:nvGrpSpPr>
        <p:grpSpPr>
          <a:xfrm>
            <a:off x="7164288" y="1484784"/>
            <a:ext cx="1368152" cy="1800200"/>
            <a:chOff x="7164288" y="1484784"/>
            <a:chExt cx="1368152" cy="1800200"/>
          </a:xfrm>
        </p:grpSpPr>
        <p:sp>
          <p:nvSpPr>
            <p:cNvPr id="18" name="Inhaltsplatzhalter 4"/>
            <p:cNvSpPr txBox="1">
              <a:spLocks/>
            </p:cNvSpPr>
            <p:nvPr/>
          </p:nvSpPr>
          <p:spPr bwMode="auto">
            <a:xfrm>
              <a:off x="7164288" y="1484784"/>
              <a:ext cx="1368152" cy="4320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FAA26D3D-D897-4be2-8F04-BA451C77F1D7}"/>
            </a:extLst>
          </p:spPr>
          <p:txBody>
            <a:bodyPr vert="horz" wrap="square" lIns="0" tIns="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40000"/>
                </a:spcBef>
                <a:spcAft>
                  <a:spcPct val="0"/>
                </a:spcAft>
                <a:buFont typeface="Symbol" pitchFamily="18" charset="2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0"/>
                  <a:sym typeface="Symbol" pitchFamily="18" charset="2"/>
                </a:defRPr>
              </a:lvl1pPr>
              <a:lvl2pPr marL="571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2pPr>
              <a:lvl3pPr marL="952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3pPr>
              <a:lvl4pPr marL="1333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B2B2B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4pPr>
              <a:lvl5pPr marL="17145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sym typeface="Symbol" pitchFamily="18" charset="2"/>
                </a:defRPr>
              </a:lvl5pPr>
              <a:lvl6pPr marL="21717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6pPr>
              <a:lvl7pPr marL="26289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7pPr>
              <a:lvl8pPr marL="30861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8pPr>
              <a:lvl9pPr marL="3543300" indent="-1905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Symbol" charset="0"/>
                </a:defRPr>
              </a:lvl9pPr>
            </a:lstStyle>
            <a:p>
              <a:endParaRPr lang="de-DE" sz="1050" b="1" kern="0" dirty="0" smtClean="0"/>
            </a:p>
            <a:p>
              <a:endParaRPr lang="de-DE" sz="1050" b="1" kern="0" dirty="0"/>
            </a:p>
            <a:p>
              <a:pPr marL="266700" indent="-266700"/>
              <a:r>
                <a:rPr lang="de-DE" sz="1050" b="1" kern="0" dirty="0" smtClean="0"/>
                <a:t> PLZ-Suche</a:t>
              </a:r>
              <a:endParaRPr lang="de-DE" sz="1000" kern="0" dirty="0" smtClean="0">
                <a:sym typeface="Wingdings" panose="05000000000000000000" pitchFamily="2" charset="2"/>
              </a:endParaRPr>
            </a:p>
            <a:p>
              <a:r>
                <a:rPr lang="de-DE" sz="1800" b="1" kern="0" dirty="0" smtClean="0"/>
                <a:t> </a:t>
              </a:r>
              <a:endParaRPr lang="de-DE" sz="1800" b="1" kern="0" dirty="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38529" t="51340" r="38846" b="14185"/>
            <a:stretch/>
          </p:blipFill>
          <p:spPr bwMode="auto">
            <a:xfrm>
              <a:off x="7175860" y="1916832"/>
              <a:ext cx="1347929" cy="1368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2" name="Textfeld 21"/>
          <p:cNvSpPr txBox="1"/>
          <p:nvPr/>
        </p:nvSpPr>
        <p:spPr>
          <a:xfrm>
            <a:off x="630392" y="3503373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Kunde sucht auf Google</a:t>
            </a:r>
            <a:endParaRPr lang="de-DE" sz="1100" b="0" dirty="0">
              <a:latin typeface="Calibri" panose="020F0502020204030204" pitchFamily="34" charset="0"/>
              <a:ea typeface="Adobe Myungjo Std M" panose="02020600000000000000" pitchFamily="18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745212" y="3510414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… findet </a:t>
            </a:r>
            <a:r>
              <a:rPr lang="de-DE" sz="1100" b="0" dirty="0" err="1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DRK.de</a:t>
            </a:r>
            <a:r>
              <a:rPr lang="de-DE" sz="1100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-Link</a:t>
            </a:r>
            <a:endParaRPr lang="de-DE" sz="1100" b="0" dirty="0">
              <a:latin typeface="Calibri" panose="020F0502020204030204" pitchFamily="34" charset="0"/>
              <a:ea typeface="Adobe Myungjo Std M" panose="02020600000000000000" pitchFamily="18" charset="-128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986104" y="3529384"/>
            <a:ext cx="1818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…kommt auf Angebotsseite</a:t>
            </a:r>
            <a:endParaRPr lang="de-DE" sz="1100" b="0" dirty="0">
              <a:latin typeface="Calibri" panose="020F0502020204030204" pitchFamily="34" charset="0"/>
              <a:ea typeface="Adobe Myungjo Std M" panose="02020600000000000000" pitchFamily="18" charset="-128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056276" y="3506786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… sieht             PLZ-Suche</a:t>
            </a:r>
            <a:endParaRPr lang="de-DE" sz="1100" b="0" dirty="0">
              <a:latin typeface="Calibri" panose="020F0502020204030204" pitchFamily="34" charset="0"/>
              <a:ea typeface="Adobe Myungjo Std M" panose="02020600000000000000" pitchFamily="18" charset="-128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860032" y="595982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…kommt auf KV-Webseite</a:t>
            </a:r>
            <a:endParaRPr lang="de-DE" sz="1100" b="0" dirty="0">
              <a:latin typeface="Calibri" panose="020F0502020204030204" pitchFamily="34" charset="0"/>
              <a:ea typeface="Adobe Myungjo Std M" panose="02020600000000000000" pitchFamily="18" charset="-128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121096" y="5959828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…nimmt Kontakt auf</a:t>
            </a:r>
            <a:endParaRPr lang="de-DE" sz="1100" b="0" dirty="0">
              <a:latin typeface="Calibri" panose="020F0502020204030204" pitchFamily="34" charset="0"/>
              <a:ea typeface="Adobe Myungjo Std M" panose="02020600000000000000" pitchFamily="18" charset="-128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30391" y="5959828"/>
            <a:ext cx="2335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1.326.393 PLZ-Suchen (</a:t>
            </a:r>
            <a:r>
              <a:rPr lang="de-DE" sz="900" b="0" dirty="0" err="1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Okt.16-Sep.17</a:t>
            </a:r>
            <a:r>
              <a:rPr lang="de-DE" sz="900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)</a:t>
            </a:r>
            <a:endParaRPr lang="de-DE" sz="900" b="0" dirty="0">
              <a:latin typeface="Calibri" panose="020F0502020204030204" pitchFamily="34" charset="0"/>
              <a:ea typeface="Adobe Myungjo Std 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5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9" grpId="0" animBg="1"/>
      <p:bldP spid="30" grpId="0" animBg="1"/>
      <p:bldP spid="31" grpId="0" animBg="1"/>
      <p:bldP spid="33" grpId="0" animBg="1"/>
      <p:bldP spid="2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Dienstleistungs- und Database-Marketing (DDM)</a:t>
            </a:r>
            <a:endParaRPr lang="de-DE" alt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871538" y="871538"/>
            <a:ext cx="77374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Suchmaschinenoptimierung und Musterwebsite</a:t>
            </a:r>
            <a:endParaRPr lang="de-DE" kern="0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871538" y="1628800"/>
            <a:ext cx="7344816" cy="4324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/>
          </a:extLst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Font typeface="Symbol" pitchFamily="18" charset="2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  <a:sym typeface="Symbol" pitchFamily="18" charset="2"/>
              </a:defRPr>
            </a:lvl1pPr>
            <a:lvl2pPr marL="571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sym typeface="Symbol" pitchFamily="18" charset="2"/>
              </a:defRPr>
            </a:lvl2pPr>
            <a:lvl3pPr marL="952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sym typeface="Symbol" pitchFamily="18" charset="2"/>
              </a:defRPr>
            </a:lvl3pPr>
            <a:lvl4pPr marL="1333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2B2B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sym typeface="Symbol" pitchFamily="18" charset="2"/>
              </a:defRPr>
            </a:lvl4pPr>
            <a:lvl5pPr marL="1714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sym typeface="Symbol" pitchFamily="18" charset="2"/>
              </a:defRPr>
            </a:lvl5pPr>
            <a:lvl6pPr marL="21717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Symbol" charset="0"/>
              </a:defRPr>
            </a:lvl6pPr>
            <a:lvl7pPr marL="26289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Symbol" charset="0"/>
              </a:defRPr>
            </a:lvl7pPr>
            <a:lvl8pPr marL="30861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Symbol" charset="0"/>
              </a:defRPr>
            </a:lvl8pPr>
            <a:lvl9pPr marL="35433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Symbol" charset="0"/>
              </a:defRPr>
            </a:lvl9pPr>
          </a:lstStyle>
          <a:p>
            <a:endParaRPr lang="de-DE" sz="800" b="1" kern="0" dirty="0" smtClean="0"/>
          </a:p>
          <a:p>
            <a:pPr marL="136525" indent="-136525">
              <a:spcBef>
                <a:spcPts val="0"/>
              </a:spcBef>
            </a:pPr>
            <a:r>
              <a:rPr lang="de-DE" sz="1000" b="0" kern="0" dirty="0" smtClean="0">
                <a:sym typeface="Wingdings" panose="05000000000000000000" pitchFamily="2" charset="2"/>
              </a:rPr>
              <a:t>  </a:t>
            </a:r>
            <a:endParaRPr lang="de-DE" sz="1000" b="0" kern="0" dirty="0" smtClean="0">
              <a:sym typeface="Wingdings" panose="05000000000000000000" pitchFamily="2" charset="2"/>
            </a:endParaRPr>
          </a:p>
          <a:p>
            <a:pPr marL="136525" indent="-136525">
              <a:spcBef>
                <a:spcPts val="0"/>
              </a:spcBef>
            </a:pP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Google straf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t </a:t>
            </a:r>
            <a:r>
              <a:rPr lang="de-DE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doppelten Inhalt 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nur ab, wenn kein Hinweis auf die Ursprungs- oder Mutterseite erfolgt.</a:t>
            </a:r>
          </a:p>
          <a:p>
            <a:pPr marL="136525" indent="-136525">
              <a:spcBef>
                <a:spcPts val="0"/>
              </a:spcBef>
            </a:pPr>
            <a:endParaRPr lang="de-DE" kern="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82563" indent="-182563">
              <a:spcBef>
                <a:spcPts val="0"/>
              </a:spcBef>
            </a:pPr>
            <a:r>
              <a:rPr lang="de-DE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Die DRK-Mustervorlage hat auf 120 Angebotsseiten einen </a:t>
            </a:r>
            <a:r>
              <a:rPr lang="de-DE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„</a:t>
            </a:r>
            <a:r>
              <a:rPr lang="de-DE" kern="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canonical</a:t>
            </a:r>
            <a:r>
              <a:rPr lang="de-DE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 tag“, 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der auf die Mutter-Angebotsseite der </a:t>
            </a:r>
            <a:r>
              <a:rPr lang="de-DE" b="0" kern="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DRK.de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 verweist. Das stärkt unser DRK-Ranking.</a:t>
            </a:r>
          </a:p>
          <a:p>
            <a:pPr marL="182563" indent="-182563">
              <a:spcBef>
                <a:spcPts val="0"/>
              </a:spcBef>
            </a:pPr>
            <a:endParaRPr lang="de-DE" kern="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82563" indent="-182563">
              <a:spcBef>
                <a:spcPts val="0"/>
              </a:spcBef>
            </a:pP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3. Auf jeder der 120 </a:t>
            </a:r>
            <a:r>
              <a:rPr lang="de-DE" b="0" kern="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DRK.de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-Webseiten steht an prominenter Stelle die </a:t>
            </a:r>
            <a:r>
              <a:rPr lang="de-DE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PLZ-Suche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, die direkt zur Kreisverbands-Angebotsseite leitet. </a:t>
            </a:r>
          </a:p>
          <a:p>
            <a:pPr marL="182563" indent="-182563">
              <a:spcBef>
                <a:spcPts val="0"/>
              </a:spcBef>
            </a:pPr>
            <a:endParaRPr lang="de-DE" kern="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82563" indent="-182563">
              <a:spcBef>
                <a:spcPts val="0"/>
              </a:spcBef>
            </a:pP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4. Der Erfolg: </a:t>
            </a:r>
            <a:r>
              <a:rPr lang="de-DE" dirty="0">
                <a:latin typeface="Calibri" panose="020F0502020204030204" pitchFamily="34" charset="0"/>
                <a:ea typeface="Adobe Myungjo Std M" panose="02020600000000000000" pitchFamily="18" charset="-128"/>
              </a:rPr>
              <a:t>1.326.393 </a:t>
            </a:r>
            <a:r>
              <a:rPr lang="de-DE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PLZ-Suchanfragen </a:t>
            </a:r>
            <a:r>
              <a:rPr lang="de-DE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hat die DLDB vom </a:t>
            </a:r>
            <a:r>
              <a:rPr lang="de-DE" sz="1400" b="0" dirty="0" err="1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Okt.16</a:t>
            </a:r>
            <a:r>
              <a:rPr lang="de-DE" sz="1400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 bis   </a:t>
            </a:r>
            <a:r>
              <a:rPr lang="de-DE" sz="1400" b="0" dirty="0" err="1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Sep.17</a:t>
            </a:r>
            <a:r>
              <a:rPr lang="de-DE" sz="1400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  </a:t>
            </a:r>
            <a:r>
              <a:rPr lang="de-DE" b="0" dirty="0" smtClean="0">
                <a:latin typeface="Calibri" panose="020F0502020204030204" pitchFamily="34" charset="0"/>
                <a:ea typeface="Adobe Myungjo Std M" panose="02020600000000000000" pitchFamily="18" charset="-128"/>
              </a:rPr>
              <a:t>auf die KV-Angebotsseiten weitergeleitet, ein Riesenergebnis.</a:t>
            </a:r>
          </a:p>
          <a:p>
            <a:pPr marL="182563" indent="-182563">
              <a:spcBef>
                <a:spcPts val="0"/>
              </a:spcBef>
            </a:pPr>
            <a:endParaRPr lang="de-DE" kern="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97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Dienstleistungs- und Database-Marketing (DDM)</a:t>
            </a:r>
            <a:endParaRPr lang="de-DE" alt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871538" y="871538"/>
            <a:ext cx="77374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Fazit und Alternative</a:t>
            </a:r>
            <a:endParaRPr lang="de-DE" kern="0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871538" y="1490301"/>
            <a:ext cx="7344816" cy="4601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/>
          </a:extLst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Font typeface="Symbol" pitchFamily="18" charset="2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  <a:sym typeface="Symbol" pitchFamily="18" charset="2"/>
              </a:defRPr>
            </a:lvl1pPr>
            <a:lvl2pPr marL="571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sym typeface="Symbol" pitchFamily="18" charset="2"/>
              </a:defRPr>
            </a:lvl2pPr>
            <a:lvl3pPr marL="952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sym typeface="Symbol" pitchFamily="18" charset="2"/>
              </a:defRPr>
            </a:lvl3pPr>
            <a:lvl4pPr marL="1333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2B2B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sym typeface="Symbol" pitchFamily="18" charset="2"/>
              </a:defRPr>
            </a:lvl4pPr>
            <a:lvl5pPr marL="1714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sym typeface="Symbol" pitchFamily="18" charset="2"/>
              </a:defRPr>
            </a:lvl5pPr>
            <a:lvl6pPr marL="21717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Symbol" charset="0"/>
              </a:defRPr>
            </a:lvl6pPr>
            <a:lvl7pPr marL="26289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Symbol" charset="0"/>
              </a:defRPr>
            </a:lvl7pPr>
            <a:lvl8pPr marL="30861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Symbol" charset="0"/>
              </a:defRPr>
            </a:lvl8pPr>
            <a:lvl9pPr marL="35433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Symbol" charset="0"/>
              </a:defRPr>
            </a:lvl9pPr>
          </a:lstStyle>
          <a:p>
            <a:pPr marL="136525" indent="-136525">
              <a:spcBef>
                <a:spcPts val="0"/>
              </a:spcBef>
            </a:pP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Jeder Kreisverband kann bedenkenlos die </a:t>
            </a:r>
            <a:r>
              <a:rPr lang="de-DE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Musterwebseiten-  vorlagen nutzen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 - ohne oder mit Änderungen. Er gewinnt durch den </a:t>
            </a:r>
            <a:b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DRK-Marketingverbund.</a:t>
            </a:r>
            <a:endParaRPr lang="de-DE" b="0" kern="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82563" indent="-182563">
              <a:spcBef>
                <a:spcPts val="0"/>
              </a:spcBef>
            </a:pPr>
            <a:endParaRPr lang="de-DE" kern="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82563" indent="-182563">
              <a:spcBef>
                <a:spcPts val="0"/>
              </a:spcBef>
            </a:pP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. Nur wenn man mehr als </a:t>
            </a:r>
            <a:r>
              <a:rPr lang="de-DE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zwei Drittel 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der Bilder, Texte und Bildunterschriften ändert, sollte man den </a:t>
            </a:r>
            <a:r>
              <a:rPr lang="de-DE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„</a:t>
            </a:r>
            <a:r>
              <a:rPr lang="de-DE" kern="0" dirty="0" err="1">
                <a:latin typeface="Calibri" panose="020F0502020204030204" pitchFamily="34" charset="0"/>
                <a:sym typeface="Wingdings" panose="05000000000000000000" pitchFamily="2" charset="2"/>
              </a:rPr>
              <a:t>canonical</a:t>
            </a:r>
            <a:r>
              <a:rPr lang="de-DE" kern="0" dirty="0">
                <a:latin typeface="Calibri" panose="020F0502020204030204" pitchFamily="34" charset="0"/>
                <a:sym typeface="Wingdings" panose="05000000000000000000" pitchFamily="2" charset="2"/>
              </a:rPr>
              <a:t> tag</a:t>
            </a:r>
            <a:r>
              <a:rPr lang="de-DE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“ 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löschen. Das macht zum Beispiel Sinn, wenn man lokales </a:t>
            </a:r>
            <a:r>
              <a:rPr lang="de-DE" b="0" kern="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SEO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 betreibt. </a:t>
            </a:r>
          </a:p>
          <a:p>
            <a:pPr marL="182563" indent="-182563">
              <a:spcBef>
                <a:spcPts val="0"/>
              </a:spcBef>
            </a:pPr>
            <a:endParaRPr lang="de-DE" b="0" kern="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82563" indent="-182563">
              <a:spcBef>
                <a:spcPts val="0"/>
              </a:spcBef>
            </a:pP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3. Man sollte wissen, </a:t>
            </a:r>
            <a:r>
              <a:rPr lang="de-DE" b="0" kern="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dass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 die </a:t>
            </a:r>
            <a:r>
              <a:rPr lang="de-DE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Leute bequem sind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: Sie suchen einfach „Erste Hilfe“, selten „Erste </a:t>
            </a:r>
            <a:r>
              <a:rPr lang="de-DE" b="0" kern="0" smtClean="0">
                <a:latin typeface="Calibri" panose="020F0502020204030204" pitchFamily="34" charset="0"/>
                <a:sym typeface="Wingdings" panose="05000000000000000000" pitchFamily="2" charset="2"/>
              </a:rPr>
              <a:t>Hilfe Ortsangabe“. </a:t>
            </a:r>
            <a:r>
              <a:rPr lang="de-DE" sz="1600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Quelle: Google </a:t>
            </a:r>
            <a:r>
              <a:rPr lang="de-DE" sz="1600" b="0" kern="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Adwords</a:t>
            </a:r>
            <a:r>
              <a:rPr lang="de-DE" sz="1600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-Statistik</a:t>
            </a:r>
            <a:endParaRPr lang="de-DE" b="0" kern="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82563" indent="-182563">
              <a:spcBef>
                <a:spcPts val="0"/>
              </a:spcBef>
            </a:pPr>
            <a:endParaRPr lang="de-DE" kern="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82563" indent="-182563">
              <a:spcBef>
                <a:spcPts val="0"/>
              </a:spcBef>
            </a:pP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. Wenn man die Mustertexte stark verändert, </a:t>
            </a:r>
            <a:r>
              <a:rPr lang="de-DE" b="0" kern="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muss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 auch die </a:t>
            </a:r>
            <a:r>
              <a:rPr lang="de-DE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„leichte Sprache“ </a:t>
            </a:r>
            <a:r>
              <a:rPr lang="de-DE" b="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überarbeitet werden. Sie sollte mit der Webseite in Alltagssprache korrespondieren. </a:t>
            </a:r>
            <a:endParaRPr lang="de-DE" kern="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37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K-Mastervorlage Präsentation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47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47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DRK-Mastervorlage Präsentation</Template>
  <TotalTime>0</TotalTime>
  <Words>220</Words>
  <Application>Microsoft Office PowerPoint</Application>
  <PresentationFormat>Bildschirmpräsentation (4:3)</PresentationFormat>
  <Paragraphs>72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2" baseType="lpstr">
      <vt:lpstr>Adobe Myungjo Std M</vt:lpstr>
      <vt:lpstr>MS PGothic</vt:lpstr>
      <vt:lpstr>MS PGothic</vt:lpstr>
      <vt:lpstr>Arial</vt:lpstr>
      <vt:lpstr>Calibri</vt:lpstr>
      <vt:lpstr>Symbol</vt:lpstr>
      <vt:lpstr>Times</vt:lpstr>
      <vt:lpstr>Wingdings</vt:lpstr>
      <vt:lpstr>DRK-Mastervorlage Präsentation</vt:lpstr>
      <vt:lpstr>DRK-Marketingverbund über die DLDB</vt:lpstr>
      <vt:lpstr>PowerPoint-Präsentation</vt:lpstr>
      <vt:lpstr>PowerPoint-Präsentation</vt:lpstr>
    </vt:vector>
  </TitlesOfParts>
  <Company>DRK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 Pohl</dc:creator>
  <cp:lastModifiedBy>Hans-Jürg Ungeheuer</cp:lastModifiedBy>
  <cp:revision>610</cp:revision>
  <cp:lastPrinted>2005-11-10T09:47:39Z</cp:lastPrinted>
  <dcterms:created xsi:type="dcterms:W3CDTF">2014-02-21T12:05:53Z</dcterms:created>
  <dcterms:modified xsi:type="dcterms:W3CDTF">2017-10-24T15:27:10Z</dcterms:modified>
</cp:coreProperties>
</file>